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56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9" autoAdjust="0"/>
    <p:restoredTop sz="86466" autoAdjust="0"/>
  </p:normalViewPr>
  <p:slideViewPr>
    <p:cSldViewPr snapToGrid="0">
      <p:cViewPr varScale="1">
        <p:scale>
          <a:sx n="56" d="100"/>
          <a:sy n="56" d="100"/>
        </p:scale>
        <p:origin x="90" y="252"/>
      </p:cViewPr>
      <p:guideLst/>
    </p:cSldViewPr>
  </p:slideViewPr>
  <p:outlineViewPr>
    <p:cViewPr>
      <p:scale>
        <a:sx n="33" d="100"/>
        <a:sy n="33" d="100"/>
      </p:scale>
      <p:origin x="0" y="-93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E0C046F-F009-4F35-8834-4F33CCA8E60B}" type="datetimeFigureOut">
              <a:rPr lang="fa-IR" smtClean="0"/>
              <a:t>24/06/1446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C73368-B891-4A13-9451-5379F3BFE8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11050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Random sampling is used to select participants from a population, while random assignment is used to place participants into groups.</a:t>
            </a:r>
          </a:p>
          <a:p>
            <a:r>
              <a:rPr lang="en-US" dirty="0"/>
              <a:t>•Random sampling is done before the study begins, while random assignment is done after the participants are selected</a:t>
            </a:r>
          </a:p>
          <a:p>
            <a:r>
              <a:rPr lang="en-US" dirty="0"/>
              <a:t>.•  Random sampling affects the external validity of a study, while random assignment affects the internal validity of a study</a:t>
            </a:r>
          </a:p>
          <a:p>
            <a:r>
              <a:rPr lang="en-US" dirty="0"/>
              <a:t>.•  Random sampling helps to reduce sampling bias, while random assignment helps to reduce confounding variables.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73368-B891-4A13-9451-5379F3BFE8CE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8176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53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3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641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841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579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4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745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137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515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19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77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5E8BB-1C30-4A61-AA57-D57F7478FCEE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0D096-7450-47E0-A664-172DD0EF5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40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mailto:mojgan.lotfi@yahoo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E67331-34BE-4E2C-9248-FD1500AA61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Nursing Research Design</a:t>
            </a: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3AA3E4D-BEAC-47EC-9D3A-FD4757940A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66022"/>
            <a:ext cx="9144000" cy="1655762"/>
          </a:xfrm>
        </p:spPr>
        <p:txBody>
          <a:bodyPr/>
          <a:lstStyle/>
          <a:p>
            <a:r>
              <a:rPr lang="en-US" dirty="0" err="1">
                <a:solidFill>
                  <a:srgbClr val="0070C0"/>
                </a:solidFill>
              </a:rPr>
              <a:t>Mojgan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Lotfi</a:t>
            </a:r>
            <a:r>
              <a:rPr lang="en-US">
                <a:solidFill>
                  <a:srgbClr val="0070C0"/>
                </a:solidFill>
              </a:rPr>
              <a:t>, </a:t>
            </a:r>
            <a:r>
              <a:rPr lang="en-US" smtClean="0">
                <a:solidFill>
                  <a:srgbClr val="0070C0"/>
                </a:solidFill>
              </a:rPr>
              <a:t>professor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Tabriz Nursing and midwifery Faculty, </a:t>
            </a:r>
          </a:p>
          <a:p>
            <a:r>
              <a:rPr lang="en-US" dirty="0">
                <a:solidFill>
                  <a:srgbClr val="0070C0"/>
                </a:solidFill>
              </a:rPr>
              <a:t>Medical-Surgical and Operating room Department</a:t>
            </a:r>
          </a:p>
        </p:txBody>
      </p:sp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A69967C5-C741-4AFC-B46F-18EDAF8F26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9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91"/>
    </mc:Choice>
    <mc:Fallback xmlns="">
      <p:transition spd="slow" advTm="78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9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Points to remember before choosing your study Design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757780" y="1934126"/>
            <a:ext cx="8300620" cy="3955256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5FC0A741-C8BC-47B9-B82B-C92F7CB815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03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320"/>
    </mc:Choice>
    <mc:Fallback xmlns="">
      <p:transition spd="slow" advTm="250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Key research design features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318254" y="1690688"/>
            <a:ext cx="9555491" cy="4446554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0CD54BAA-AA83-4CFF-9942-A10538D525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4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928"/>
    </mc:Choice>
    <mc:Fallback xmlns="">
      <p:transition spd="slow" advTm="1429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When to choose quantitative research design 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041866" y="1616329"/>
            <a:ext cx="7640360" cy="4183611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F0E7BD57-B520-4970-BA64-065ECDE4B9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4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63"/>
    </mc:Choice>
    <mc:Fallback xmlns="">
      <p:transition spd="slow" advTm="92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2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Rule to choose research design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118586" y="2003261"/>
            <a:ext cx="8785030" cy="3927022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1A9CA6A1-3A59-4839-88A8-44956302C2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9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435"/>
    </mc:Choice>
    <mc:Fallback xmlns="">
      <p:transition spd="slow" advTm="2064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4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Example: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b="1" dirty="0">
                <a:solidFill>
                  <a:srgbClr val="C00000"/>
                </a:solidFill>
              </a:rPr>
              <a:t>Board topic: Diabetic Mellitus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7620D3D8-6F6B-4409-BD22-6EE1FF0A30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011086" y="1805159"/>
            <a:ext cx="8169827" cy="4687716"/>
          </a:xfr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0AB09A50-A6DF-47FD-9400-448A714B9A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8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896"/>
    </mc:Choice>
    <mc:Fallback xmlns="">
      <p:transition spd="slow" advTm="148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949D34C4-3BEB-482F-AA9F-D0EC003EB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49429" y="1092705"/>
            <a:ext cx="9293141" cy="5136489"/>
          </a:xfr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369BB038-B882-4E3C-8563-8D7339DE07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3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391"/>
    </mc:Choice>
    <mc:Fallback xmlns="">
      <p:transition spd="slow" advTm="1743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Assess yourself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E047FD3-1260-4796-97AB-3467E078D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0163" y="1690688"/>
            <a:ext cx="8611673" cy="4498858"/>
          </a:xfrm>
        </p:spPr>
      </p:pic>
    </p:spTree>
    <p:extLst>
      <p:ext uri="{BB962C8B-B14F-4D97-AF65-F5344CB8AC3E}">
        <p14:creationId xmlns:p14="http://schemas.microsoft.com/office/powerpoint/2010/main" val="3219522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 yourself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5B128CB2-0343-4D38-B1C9-2623F67FFD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7802" y="1653695"/>
            <a:ext cx="8796395" cy="4133336"/>
          </a:xfrm>
        </p:spPr>
      </p:pic>
    </p:spTree>
    <p:extLst>
      <p:ext uri="{BB962C8B-B14F-4D97-AF65-F5344CB8AC3E}">
        <p14:creationId xmlns:p14="http://schemas.microsoft.com/office/powerpoint/2010/main" val="3618738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896686-7E7A-4578-B736-47BF5C851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Homework</a:t>
            </a: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652E75-1D5A-486C-86CF-984DDE804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918" y="4458493"/>
            <a:ext cx="10515600" cy="1865584"/>
          </a:xfrm>
          <a:solidFill>
            <a:srgbClr val="CC3300"/>
          </a:solidFill>
        </p:spPr>
        <p:txBody>
          <a:bodyPr>
            <a:normAutofit fontScale="92500" lnSpcReduction="20000"/>
          </a:bodyPr>
          <a:lstStyle/>
          <a:p>
            <a:pPr marL="0" indent="0">
              <a:buClr>
                <a:srgbClr val="C00000"/>
              </a:buClr>
              <a:buNone/>
            </a:pPr>
            <a:r>
              <a:rPr lang="en-US" sz="2000" dirty="0">
                <a:solidFill>
                  <a:schemeClr val="bg1"/>
                </a:solidFill>
              </a:rPr>
              <a:t>Write the title of your thesis or a hypothetical research proposal and specify its research plan with the reasons (maximum on one page)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en-US" sz="2000" dirty="0">
                <a:solidFill>
                  <a:schemeClr val="bg1"/>
                </a:solidFill>
              </a:rPr>
              <a:t>OR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en-US" sz="2000" dirty="0">
                <a:solidFill>
                  <a:schemeClr val="bg1"/>
                </a:solidFill>
              </a:rPr>
              <a:t>Choose a topic related to cultural care and write a research plan for it.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en-US" sz="2000" dirty="0">
                <a:solidFill>
                  <a:schemeClr val="bg1"/>
                </a:solidFill>
              </a:rPr>
              <a:t> Please email me the assignment: </a:t>
            </a:r>
            <a:r>
              <a:rPr lang="en-US" sz="2000" dirty="0">
                <a:solidFill>
                  <a:schemeClr val="bg1"/>
                </a:solidFill>
                <a:hlinkClick r:id="rId2"/>
              </a:rPr>
              <a:t>mojgan.lotfi@yahoo.com</a:t>
            </a:r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en-US" sz="2000" dirty="0">
                <a:solidFill>
                  <a:schemeClr val="bg1"/>
                </a:solidFill>
              </a:rPr>
              <a:t>                                                             Tel:09144130632</a:t>
            </a:r>
          </a:p>
          <a:p>
            <a:pPr marL="0" indent="0">
              <a:buClr>
                <a:srgbClr val="C00000"/>
              </a:buClr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fa-IR" sz="2000" dirty="0">
              <a:solidFill>
                <a:schemeClr val="bg1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fa-IR" sz="2000" dirty="0">
              <a:solidFill>
                <a:schemeClr val="bg1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fa-IR" sz="20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A0C6B15-1A2B-4033-B246-F0DCE7252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073" y="720293"/>
            <a:ext cx="5046052" cy="335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31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E949AC-9185-41D8-9980-86CA78F7A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Research Design: Definition and Characteristics</a:t>
            </a: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6730332C-0B56-43DA-87BB-96B003586F2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The vehicle for hypothesis testing or answering research questions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A blueprint for conducting a study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Maximizes control over factors that could negatively effect the validity of study findings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Guides the researcher in planning and conducting a study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Links the steps of the research process in the study</a:t>
            </a:r>
            <a:endParaRPr lang="fa-IR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441E7D29-3F33-41AC-AD96-63A669DE16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fa-I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CEECCCF-042E-413B-AF64-B641A2D45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199" y="1825625"/>
            <a:ext cx="5344391" cy="4351338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2EF5EE6F-B31A-47FE-84D7-053C1CB8AE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07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022"/>
    </mc:Choice>
    <mc:Fallback xmlns="">
      <p:transition spd="slow" advTm="119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07EFC1-C1DC-471E-820B-AA59579F4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Concepts Important to Research Design</a:t>
            </a: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162DD41-1141-4031-A03E-93B9A67A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Causality-</a:t>
            </a:r>
            <a:r>
              <a:rPr lang="en-US" dirty="0"/>
              <a:t>Cause is not directly observable but must be observed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en-US" dirty="0"/>
              <a:t>.The cause is necessary for the effect to occur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Multicausality</a:t>
            </a:r>
            <a:r>
              <a:rPr lang="en-US" dirty="0"/>
              <a:t> – recognition that a number of interrelating variables can be involved in causing a particular effect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Probability</a:t>
            </a:r>
            <a:r>
              <a:rPr lang="en-US" dirty="0"/>
              <a:t> – Addresses the likelihood that something will happen in a given situation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Bias-</a:t>
            </a:r>
            <a:r>
              <a:rPr lang="en-US" dirty="0"/>
              <a:t>To slant away from the truth or the expected. Failing to consider or include both sides of the question or hypothesis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Control</a:t>
            </a:r>
            <a:r>
              <a:rPr lang="en-US" dirty="0"/>
              <a:t> – A check or comparison. Methods to keep the study conditions constant during the study</a:t>
            </a:r>
            <a:endParaRPr lang="fa-IR" dirty="0"/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7B46C3ED-7DF2-4034-90BE-30EC10B21A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4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18"/>
    </mc:Choice>
    <mc:Fallback xmlns="">
      <p:transition spd="slow" advTm="62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3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837B66-CC18-4FC0-BB91-71DFA5A29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Forms of Control</a:t>
            </a: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1D4D20-EADB-46B5-BA7E-41C296CB5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Manipulation </a:t>
            </a:r>
            <a:r>
              <a:rPr lang="en-US" dirty="0"/>
              <a:t>– Researcher exercises by specifying the IV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Elimination or Inclusion </a:t>
            </a:r>
            <a:r>
              <a:rPr lang="en-US" dirty="0"/>
              <a:t>– Holding certain aspects of intervening and extraneous variables constant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Statistical</a:t>
            </a:r>
            <a:r>
              <a:rPr lang="en-US" dirty="0"/>
              <a:t> – Controlling extraneous variables by including them in the statistical analysis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Randomization</a:t>
            </a:r>
            <a:r>
              <a:rPr lang="en-US" dirty="0"/>
              <a:t> – Distribution of effects of extraneous variables via change with assignment of subjects to groups based on probability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What is the difference between random sampling and random assignment?</a:t>
            </a:r>
            <a:endParaRPr lang="fa-IR" dirty="0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ADBBE809-CA5D-46C8-80F0-2DF1201AC9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55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671"/>
    </mc:Choice>
    <mc:Fallback xmlns="">
      <p:transition spd="slow" advTm="2496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3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247185-916F-453E-BF95-A7A92E541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Concepts Important to Research Design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4E4FF4-D4D7-431B-8BFD-196BE22B57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Study Validity </a:t>
            </a:r>
            <a:r>
              <a:rPr lang="en-US" dirty="0"/>
              <a:t>– truth or accuracy of the study findings.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Internal Validity </a:t>
            </a:r>
            <a:r>
              <a:rPr lang="en-US" dirty="0"/>
              <a:t>– extent to which the effects detected in the study are a true reflection of reality.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External Validity </a:t>
            </a:r>
            <a:r>
              <a:rPr lang="en-US" dirty="0"/>
              <a:t>– extent to which the findings of the study can be generalized to the general population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76024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42C64A-57B8-4E95-877E-DE33C6B7B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Threats of Internal Validity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C188458-B8A3-4D96-ACD3-10445C7D91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History</a:t>
            </a:r>
            <a:r>
              <a:rPr lang="en-US" dirty="0"/>
              <a:t>: due to intervening events between pre- and post- test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Maturation:</a:t>
            </a:r>
            <a:r>
              <a:rPr lang="en-US" dirty="0"/>
              <a:t> produced by changes in members in one group which occurred at a different rate than in the comparison group between data points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Testing:</a:t>
            </a:r>
            <a:r>
              <a:rPr lang="en-US" dirty="0"/>
              <a:t> created by repeated measurement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Instrumentation: </a:t>
            </a:r>
            <a:r>
              <a:rPr lang="en-US" dirty="0"/>
              <a:t>produced by a change in the measuring instrument between the pre- and post-test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Selection: </a:t>
            </a:r>
            <a:r>
              <a:rPr lang="en-US" dirty="0"/>
              <a:t>differences between the kinds of people in an experimental group in comparison to the other(s). Due to lack of random placement of subjects into two groups.</a:t>
            </a:r>
            <a:endParaRPr lang="fa-IR" dirty="0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1889786A-9BA0-4199-8ED3-1EC60AD12E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139"/>
    </mc:Choice>
    <mc:Fallback xmlns="">
      <p:transition spd="slow" advTm="142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5E8D84-F962-4A98-894D-B2ECC3AC0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Threats of Internal Validity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3C5EF3-C2FB-4F59-8421-B73E4D530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Mortality: </a:t>
            </a:r>
            <a:r>
              <a:rPr lang="en-US" dirty="0"/>
              <a:t>due to differences in those who dropped out of a particular treatment group versus the comparison group(s)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Ambiguity About the Direction of Causal Influence: </a:t>
            </a:r>
            <a:r>
              <a:rPr lang="en-US" dirty="0"/>
              <a:t>occurs when cause and effect variables are measured at the same time (e.g., correlational studies)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Diffusion or Imitation or Treatments: </a:t>
            </a:r>
            <a:r>
              <a:rPr lang="en-US" dirty="0"/>
              <a:t>spurious communication of the treatment to the control group(s)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Compensatory Equalization of Treatments: </a:t>
            </a:r>
            <a:r>
              <a:rPr lang="en-US" dirty="0"/>
              <a:t>when the control group receives the treatment inadvertently because it is seen by administrators or health care providers to be best for patients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C00000"/>
                </a:solidFill>
              </a:rPr>
              <a:t>Reactive Effect: </a:t>
            </a:r>
            <a:r>
              <a:rPr lang="en-US" dirty="0"/>
              <a:t>produced by a data collector or a subject’s response to being in a study which improves subject performance or behavior</a:t>
            </a:r>
            <a:endParaRPr lang="fa-IR" dirty="0"/>
          </a:p>
        </p:txBody>
      </p:sp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FF879EC8-F731-41EB-A098-FDC7B93907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7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092"/>
    </mc:Choice>
    <mc:Fallback xmlns="">
      <p:transition spd="slow" advTm="127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D167E5-63D5-4AA8-9AF1-F8FA69F64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Factors affecting the research design</a:t>
            </a: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9C6E77-CC8A-4F4F-97F6-65DD58507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Natural of the research problem like experimental or non experimental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Purpose of the study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Researcher's knowledge and experience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Research ethics and principles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Participants or samples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Resources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Time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/>
              <a:t>User of study finding</a:t>
            </a:r>
          </a:p>
          <a:p>
            <a:endParaRPr lang="fa-IR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ABCC747F-093C-4261-B3AF-27DCD80771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6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112"/>
    </mc:Choice>
    <mc:Fallback xmlns="">
      <p:transition spd="slow" advTm="144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xmlns="" id="{96CEE0EE-5A98-4F61-B065-A7124830D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Types of Quantitative Research Design</a:t>
            </a: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BD0CD2BD-7964-4FCC-9DE3-866DCCD74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8179"/>
            <a:ext cx="10515600" cy="435133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8867" y="1655471"/>
            <a:ext cx="6694266" cy="4837404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B8FCB56B-A4ED-4735-B8DE-5FFDDDDBA4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83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29"/>
    </mc:Choice>
    <mc:Fallback xmlns="">
      <p:transition spd="slow" advTm="1044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695</Words>
  <Application>Microsoft Office PowerPoint</Application>
  <PresentationFormat>Widescreen</PresentationFormat>
  <Paragraphs>72</Paragraphs>
  <Slides>18</Slides>
  <Notes>1</Notes>
  <HiddenSlides>0</HiddenSlides>
  <MMClips>14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Wingdings</vt:lpstr>
      <vt:lpstr>Office Theme</vt:lpstr>
      <vt:lpstr>Nursing Research Design</vt:lpstr>
      <vt:lpstr>Research Design: Definition and Characteristics</vt:lpstr>
      <vt:lpstr>Concepts Important to Research Design</vt:lpstr>
      <vt:lpstr>Forms of Control</vt:lpstr>
      <vt:lpstr>Concepts Important to Research Design </vt:lpstr>
      <vt:lpstr>Threats of Internal Validity </vt:lpstr>
      <vt:lpstr>Threats of Internal Validity </vt:lpstr>
      <vt:lpstr>Factors affecting the research design</vt:lpstr>
      <vt:lpstr>Types of Quantitative Research Design</vt:lpstr>
      <vt:lpstr>Points to remember before choosing your study Design</vt:lpstr>
      <vt:lpstr>Key research design features</vt:lpstr>
      <vt:lpstr>When to choose quantitative research design ?</vt:lpstr>
      <vt:lpstr>Rule to choose research design</vt:lpstr>
      <vt:lpstr>Example: Board topic: Diabetic Mellitus</vt:lpstr>
      <vt:lpstr>PowerPoint Presentation</vt:lpstr>
      <vt:lpstr>Assess yourself</vt:lpstr>
      <vt:lpstr>Assess yourself</vt:lpstr>
      <vt:lpstr>Homework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</dc:creator>
  <cp:lastModifiedBy>win</cp:lastModifiedBy>
  <cp:revision>38</cp:revision>
  <dcterms:created xsi:type="dcterms:W3CDTF">2023-12-27T10:59:55Z</dcterms:created>
  <dcterms:modified xsi:type="dcterms:W3CDTF">2024-12-25T09:21:20Z</dcterms:modified>
</cp:coreProperties>
</file>